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Proxima Nova"/>
      <p:regular r:id="rId28"/>
      <p:bold r:id="rId29"/>
      <p:italic r:id="rId30"/>
      <p:boldItalic r:id="rId31"/>
    </p:embeddedFont>
    <p:embeddedFont>
      <p:font typeface="Proxima Nova Semibold"/>
      <p:regular r:id="rId32"/>
      <p:bold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roximaNova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roximaNov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roximaNova-boldItalic.fntdata"/><Relationship Id="rId30" Type="http://schemas.openxmlformats.org/officeDocument/2006/relationships/font" Target="fonts/ProximaNova-italic.fntdata"/><Relationship Id="rId11" Type="http://schemas.openxmlformats.org/officeDocument/2006/relationships/slide" Target="slides/slide6.xml"/><Relationship Id="rId33" Type="http://schemas.openxmlformats.org/officeDocument/2006/relationships/font" Target="fonts/ProximaNovaSemibold-bold.fntdata"/><Relationship Id="rId10" Type="http://schemas.openxmlformats.org/officeDocument/2006/relationships/slide" Target="slides/slide5.xml"/><Relationship Id="rId32" Type="http://schemas.openxmlformats.org/officeDocument/2006/relationships/font" Target="fonts/ProximaNovaSemibo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ProximaNovaSemibold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Valen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ab8705e021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ab8705e021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b8705e021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ab8705e021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ab8705e021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ab8705e021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7ad274661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7ad274661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7afe22068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7afe22068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Elias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7afe22068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7afe22068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Valen y Elias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7afe22068f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7afe22068f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Elias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7afe22068f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7afe22068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Valen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7afe22068f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7afe22068f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ab82a727a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ab82a727a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Valen y Elias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912fb01e2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912fb01e2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Elias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ab82a727a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ab82a727a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Elias y Valen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7afe22068f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7afe22068f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ab82a727a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ab82a727a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ab8705e02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ab8705e02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arranca Elias, termina Valen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7afe22068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7afe22068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arranca Valen, termina Elias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7ad274661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7ad274661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ab8705e021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ab8705e021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arranca Valen, termina Elias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7ad274661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7ad274661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912fb01e2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912fb01e2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ab8705e021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ab8705e021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6.png"/><Relationship Id="rId4" Type="http://schemas.openxmlformats.org/officeDocument/2006/relationships/image" Target="../media/image37.png"/><Relationship Id="rId5" Type="http://schemas.openxmlformats.org/officeDocument/2006/relationships/image" Target="../media/image4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hyperlink" Target="http://drive.google.com/file/d/1t46znOESjvmV24aOr1fdx1YuWBYeeZz0/view" TargetMode="External"/><Relationship Id="rId5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27.png"/><Relationship Id="rId5" Type="http://schemas.openxmlformats.org/officeDocument/2006/relationships/image" Target="../media/image25.jpg"/><Relationship Id="rId6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2.png"/><Relationship Id="rId4" Type="http://schemas.openxmlformats.org/officeDocument/2006/relationships/image" Target="../media/image4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9.png"/><Relationship Id="rId4" Type="http://schemas.openxmlformats.org/officeDocument/2006/relationships/image" Target="../media/image29.png"/><Relationship Id="rId5" Type="http://schemas.openxmlformats.org/officeDocument/2006/relationships/image" Target="../media/image3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5.png"/><Relationship Id="rId4" Type="http://schemas.openxmlformats.org/officeDocument/2006/relationships/image" Target="../media/image64.png"/><Relationship Id="rId10" Type="http://schemas.openxmlformats.org/officeDocument/2006/relationships/image" Target="../media/image45.png"/><Relationship Id="rId9" Type="http://schemas.openxmlformats.org/officeDocument/2006/relationships/image" Target="../media/image65.png"/><Relationship Id="rId5" Type="http://schemas.openxmlformats.org/officeDocument/2006/relationships/image" Target="../media/image53.png"/><Relationship Id="rId6" Type="http://schemas.openxmlformats.org/officeDocument/2006/relationships/image" Target="../media/image52.png"/><Relationship Id="rId7" Type="http://schemas.openxmlformats.org/officeDocument/2006/relationships/image" Target="../media/image34.png"/><Relationship Id="rId8" Type="http://schemas.openxmlformats.org/officeDocument/2006/relationships/image" Target="../media/image3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4.png"/><Relationship Id="rId4" Type="http://schemas.openxmlformats.org/officeDocument/2006/relationships/image" Target="../media/image50.png"/><Relationship Id="rId5" Type="http://schemas.openxmlformats.org/officeDocument/2006/relationships/image" Target="../media/image43.png"/><Relationship Id="rId6" Type="http://schemas.openxmlformats.org/officeDocument/2006/relationships/image" Target="../media/image41.png"/><Relationship Id="rId7" Type="http://schemas.openxmlformats.org/officeDocument/2006/relationships/image" Target="../media/image4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7.png"/><Relationship Id="rId4" Type="http://schemas.openxmlformats.org/officeDocument/2006/relationships/image" Target="../media/image5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8.png"/><Relationship Id="rId11" Type="http://schemas.openxmlformats.org/officeDocument/2006/relationships/image" Target="../media/image33.png"/><Relationship Id="rId10" Type="http://schemas.openxmlformats.org/officeDocument/2006/relationships/image" Target="../media/image6.png"/><Relationship Id="rId9" Type="http://schemas.openxmlformats.org/officeDocument/2006/relationships/image" Target="../media/image24.png"/><Relationship Id="rId5" Type="http://schemas.openxmlformats.org/officeDocument/2006/relationships/image" Target="../media/image16.png"/><Relationship Id="rId6" Type="http://schemas.openxmlformats.org/officeDocument/2006/relationships/image" Target="../media/image14.png"/><Relationship Id="rId7" Type="http://schemas.openxmlformats.org/officeDocument/2006/relationships/image" Target="../media/image18.png"/><Relationship Id="rId8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5.png"/><Relationship Id="rId4" Type="http://schemas.openxmlformats.org/officeDocument/2006/relationships/image" Target="../media/image6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1.png"/><Relationship Id="rId4" Type="http://schemas.openxmlformats.org/officeDocument/2006/relationships/image" Target="../media/image47.png"/><Relationship Id="rId5" Type="http://schemas.openxmlformats.org/officeDocument/2006/relationships/image" Target="../media/image4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3.png"/><Relationship Id="rId4" Type="http://schemas.openxmlformats.org/officeDocument/2006/relationships/image" Target="../media/image66.png"/><Relationship Id="rId5" Type="http://schemas.openxmlformats.org/officeDocument/2006/relationships/image" Target="../media/image6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5.png"/><Relationship Id="rId7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22.png"/><Relationship Id="rId7" Type="http://schemas.openxmlformats.org/officeDocument/2006/relationships/image" Target="../media/image6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1.png"/><Relationship Id="rId4" Type="http://schemas.openxmlformats.org/officeDocument/2006/relationships/image" Target="../media/image26.png"/><Relationship Id="rId5" Type="http://schemas.openxmlformats.org/officeDocument/2006/relationships/image" Target="../media/image11.png"/><Relationship Id="rId6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62.png"/><Relationship Id="rId6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1237950" y="1817800"/>
            <a:ext cx="6668100" cy="17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s-419" sz="5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Trabajo de inserción profesional</a:t>
            </a:r>
            <a:endParaRPr b="1" sz="5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600500" y="4026650"/>
            <a:ext cx="44037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-419" sz="15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Integrantes</a:t>
            </a:r>
            <a:r>
              <a:rPr lang="es-419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-419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Elías Baron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-419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Valentín Ferreyra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4695950" y="4026650"/>
            <a:ext cx="42705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-419" sz="15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Mentoría</a:t>
            </a:r>
            <a:r>
              <a:rPr lang="es-419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-419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	Susan Rosito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9699" y="200899"/>
            <a:ext cx="3150074" cy="118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/>
        </p:nvSpPr>
        <p:spPr>
          <a:xfrm>
            <a:off x="519975" y="941300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- Ingresantes de la carrera aislados del resto de los estudiantes, sin un espacio donde compartir preocupaciones o preguntas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519975" y="1611100"/>
            <a:ext cx="78942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- Estudiantes avanzados con ganas de compartir sus proyectos, logros y experiencias con el resto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519975" y="2150776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- La base de una comunidad hermosa que se está formando, que cada día es más grande y con ganas de integrar a quienes lo deseen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5726">
            <a:off x="5206736" y="2936286"/>
            <a:ext cx="2470801" cy="185309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2"/>
          <p:cNvSpPr txBox="1"/>
          <p:nvPr/>
        </p:nvSpPr>
        <p:spPr>
          <a:xfrm>
            <a:off x="519975" y="495459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Situación actual</a:t>
            </a:r>
            <a:endParaRPr b="1" sz="2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21780">
            <a:off x="553401" y="2949901"/>
            <a:ext cx="2283686" cy="19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39588">
            <a:off x="2459699" y="3073363"/>
            <a:ext cx="2034328" cy="1681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/>
        </p:nvSpPr>
        <p:spPr>
          <a:xfrm>
            <a:off x="519975" y="941300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- Ingresantes de la carrera aislados del resto de los estudiantes, sin un espacio donde compartir preocupaciones o preguntas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519975" y="1611100"/>
            <a:ext cx="78942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- Estudiantes avanzados con ganas de compartir sus proyectos, logros y experiencias con el resto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519975" y="2150776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- La base de una comunidad hermosa que se está formando, que cada día es más grande y con ganas de integrar a quienes lo deseen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519975" y="495459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Situación actual</a:t>
            </a:r>
            <a:endParaRPr b="1" sz="2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6475" y="3055576"/>
            <a:ext cx="2571498" cy="1928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idx="1" type="subTitle"/>
          </p:nvPr>
        </p:nvSpPr>
        <p:spPr>
          <a:xfrm>
            <a:off x="1381350" y="1584000"/>
            <a:ext cx="6381300" cy="19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s-419" sz="5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Nuestra propuesta…</a:t>
            </a:r>
            <a:endParaRPr b="1" sz="5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962" y="852000"/>
            <a:ext cx="7686076" cy="250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5" title="The-Avengers (mp3cut.net)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5080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500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500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4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6"/>
          <p:cNvPicPr preferRelativeResize="0"/>
          <p:nvPr/>
        </p:nvPicPr>
        <p:blipFill rotWithShape="1">
          <a:blip r:embed="rId3">
            <a:alphaModFix/>
          </a:blip>
          <a:srcRect b="11679" l="3350" r="-3350" t="-11680"/>
          <a:stretch/>
        </p:blipFill>
        <p:spPr>
          <a:xfrm>
            <a:off x="3745099" y="612625"/>
            <a:ext cx="3494599" cy="113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6"/>
          <p:cNvSpPr txBox="1"/>
          <p:nvPr/>
        </p:nvSpPr>
        <p:spPr>
          <a:xfrm>
            <a:off x="1758150" y="2140525"/>
            <a:ext cx="5627700" cy="23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CPIHub</a:t>
            </a:r>
            <a:r>
              <a:rPr lang="es-419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es un foro para </a:t>
            </a:r>
            <a:r>
              <a:rPr b="1" lang="es-419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toda</a:t>
            </a: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la CPI de la UNQ. 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En esta plataforma, desde los alumnos que cursan </a:t>
            </a:r>
            <a:r>
              <a:rPr lang="es-419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intro</a:t>
            </a: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hasta los </a:t>
            </a:r>
            <a:r>
              <a:rPr lang="es-419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graduados</a:t>
            </a: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van a tener un espacio unificado para interacción social y académica, en el cual van a poder compartir opiniones, recursos y experiencias.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4" name="Google Shape;17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5175" y="271249"/>
            <a:ext cx="1821075" cy="1821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ectores de Png comunidad - Descarga vectores gratis de gran calidad de  Freepik | Freepik" id="175" name="Google Shape;17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600" y="3213937"/>
            <a:ext cx="1703350" cy="17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6" title="klipartz.co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39700" y="3298300"/>
            <a:ext cx="1534625" cy="153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27"/>
          <p:cNvGrpSpPr/>
          <p:nvPr/>
        </p:nvGrpSpPr>
        <p:grpSpPr>
          <a:xfrm>
            <a:off x="643950" y="1106550"/>
            <a:ext cx="6010200" cy="4863175"/>
            <a:chOff x="-88625" y="1106550"/>
            <a:chExt cx="6010200" cy="4863175"/>
          </a:xfrm>
        </p:grpSpPr>
        <p:sp>
          <p:nvSpPr>
            <p:cNvPr id="182" name="Google Shape;182;p27"/>
            <p:cNvSpPr txBox="1"/>
            <p:nvPr/>
          </p:nvSpPr>
          <p:spPr>
            <a:xfrm>
              <a:off x="-88625" y="1106550"/>
              <a:ext cx="6010200" cy="293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800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Todo usuario de CPIHub va a poder:</a:t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419" sz="1800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✅ Crear posteos y comentarios</a:t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419" sz="1800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✅ Chatear con otros usuarios de cada espacio</a:t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800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✅ Gestionar sus espacios de interés</a:t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419" sz="1800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✅ Recibir notificaciones en tiempo real</a:t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419" sz="1800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✅ Ver y acceder a anuncios y avisos de la UNQ</a:t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183" name="Google Shape;183;p27"/>
            <p:cNvSpPr txBox="1"/>
            <p:nvPr/>
          </p:nvSpPr>
          <p:spPr>
            <a:xfrm>
              <a:off x="-88625" y="3039325"/>
              <a:ext cx="6010200" cy="293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800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No se incluyó:</a:t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800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❌ Roles avanzados para docentes/directivos</a:t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800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❌ Moderación </a:t>
              </a:r>
              <a:r>
                <a:rPr lang="es-419" sz="1800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automática de contenidos</a:t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800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❌ Inteligencia artificial</a:t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pic>
        <p:nvPicPr>
          <p:cNvPr id="184" name="Google Shape;1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4025" y="3226649"/>
            <a:ext cx="2458250" cy="178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9462" y="154275"/>
            <a:ext cx="1727375" cy="201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7"/>
          <p:cNvSpPr txBox="1"/>
          <p:nvPr/>
        </p:nvSpPr>
        <p:spPr>
          <a:xfrm>
            <a:off x="519975" y="495459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Alcance</a:t>
            </a:r>
            <a:endParaRPr b="1" sz="2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450" y="1575050"/>
            <a:ext cx="3558113" cy="265294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8"/>
          <p:cNvSpPr txBox="1"/>
          <p:nvPr/>
        </p:nvSpPr>
        <p:spPr>
          <a:xfrm>
            <a:off x="4410900" y="2063850"/>
            <a:ext cx="4733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roxima Nova Semibold"/>
              <a:buChar char="●"/>
            </a:pPr>
            <a:r>
              <a:rPr lang="es-419"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Abierto y flexible</a:t>
            </a:r>
            <a:endParaRPr sz="18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 Semibold"/>
              <a:buChar char="●"/>
            </a:pPr>
            <a:r>
              <a:rPr lang="es-419"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Uso libre</a:t>
            </a:r>
            <a:endParaRPr sz="18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 Semibold"/>
              <a:buChar char="●"/>
            </a:pPr>
            <a:r>
              <a:rPr lang="es-419" sz="18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Permite modificaciones y redistribución</a:t>
            </a:r>
            <a:endParaRPr sz="18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193" name="Google Shape;19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6411150" y="-610175"/>
            <a:ext cx="2088200" cy="208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76225" y="3628250"/>
            <a:ext cx="1958050" cy="193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8"/>
          <p:cNvSpPr txBox="1"/>
          <p:nvPr/>
        </p:nvSpPr>
        <p:spPr>
          <a:xfrm>
            <a:off x="519975" y="495459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Licenciamiento</a:t>
            </a:r>
            <a:endParaRPr b="1" sz="2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625" y="2278041"/>
            <a:ext cx="1195528" cy="1064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1934" y="2278041"/>
            <a:ext cx="1064765" cy="106476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9"/>
          <p:cNvSpPr txBox="1"/>
          <p:nvPr/>
        </p:nvSpPr>
        <p:spPr>
          <a:xfrm>
            <a:off x="915105" y="1855650"/>
            <a:ext cx="13401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70075" lIns="70075" spcFirstLastPara="1" rIns="70075" wrap="square" tIns="700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Frontend</a:t>
            </a:r>
            <a:endParaRPr sz="1533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03" name="Google Shape;20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6252" y="2228088"/>
            <a:ext cx="2062381" cy="1164672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9"/>
          <p:cNvSpPr txBox="1"/>
          <p:nvPr/>
        </p:nvSpPr>
        <p:spPr>
          <a:xfrm>
            <a:off x="3465356" y="1880372"/>
            <a:ext cx="9969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70075" lIns="70075" spcFirstLastPara="1" rIns="70075" wrap="square" tIns="700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Backend</a:t>
            </a:r>
            <a:endParaRPr sz="1533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p29"/>
          <p:cNvSpPr txBox="1"/>
          <p:nvPr/>
        </p:nvSpPr>
        <p:spPr>
          <a:xfrm>
            <a:off x="5480418" y="1855650"/>
            <a:ext cx="1011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70075" lIns="70075" spcFirstLastPara="1" rIns="70075" wrap="square" tIns="700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Database</a:t>
            </a:r>
            <a:endParaRPr sz="1533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6" name="Google Shape;206;p29"/>
          <p:cNvSpPr txBox="1"/>
          <p:nvPr/>
        </p:nvSpPr>
        <p:spPr>
          <a:xfrm>
            <a:off x="535416" y="3436376"/>
            <a:ext cx="18435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70075" lIns="70075" spcFirstLastPara="1" rIns="70075" wrap="square" tIns="700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React + TypeScript</a:t>
            </a:r>
            <a:endParaRPr b="1" sz="1533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7" name="Google Shape;207;p29"/>
          <p:cNvSpPr txBox="1"/>
          <p:nvPr/>
        </p:nvSpPr>
        <p:spPr>
          <a:xfrm>
            <a:off x="3550337" y="3480148"/>
            <a:ext cx="8271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70075" lIns="70075" spcFirstLastPara="1" rIns="70075" wrap="square" tIns="700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Golang</a:t>
            </a:r>
            <a:endParaRPr b="1" sz="1533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08" name="Google Shape;208;p29"/>
          <p:cNvGrpSpPr/>
          <p:nvPr/>
        </p:nvGrpSpPr>
        <p:grpSpPr>
          <a:xfrm>
            <a:off x="5137854" y="2327955"/>
            <a:ext cx="826973" cy="921742"/>
            <a:chOff x="6295319" y="456963"/>
            <a:chExt cx="1588500" cy="1770538"/>
          </a:xfrm>
        </p:grpSpPr>
        <p:pic>
          <p:nvPicPr>
            <p:cNvPr id="209" name="Google Shape;209;p29" title="pngwing.com(4).png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395081" y="456963"/>
              <a:ext cx="1388975" cy="143094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0" name="Google Shape;210;p29"/>
            <p:cNvSpPr txBox="1"/>
            <p:nvPr/>
          </p:nvSpPr>
          <p:spPr>
            <a:xfrm>
              <a:off x="6295319" y="1887900"/>
              <a:ext cx="15885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7625" lIns="47625" spcFirstLastPara="1" rIns="47625" wrap="square" tIns="476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1041">
                  <a:solidFill>
                    <a:schemeClr val="dk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PostgreSQL</a:t>
              </a:r>
              <a:endParaRPr b="1" sz="104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211" name="Google Shape;211;p29"/>
          <p:cNvGrpSpPr/>
          <p:nvPr/>
        </p:nvGrpSpPr>
        <p:grpSpPr>
          <a:xfrm>
            <a:off x="5964313" y="2645047"/>
            <a:ext cx="996825" cy="1095143"/>
            <a:chOff x="7586148" y="3294975"/>
            <a:chExt cx="1434900" cy="1576425"/>
          </a:xfrm>
        </p:grpSpPr>
        <p:pic>
          <p:nvPicPr>
            <p:cNvPr id="212" name="Google Shape;212;p2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653350" y="3294975"/>
              <a:ext cx="1300500" cy="1300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" name="Google Shape;213;p29"/>
            <p:cNvSpPr txBox="1"/>
            <p:nvPr/>
          </p:nvSpPr>
          <p:spPr>
            <a:xfrm>
              <a:off x="7586148" y="4531800"/>
              <a:ext cx="14349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3500" lIns="63500" spcFirstLastPara="1" rIns="63500" wrap="square" tIns="635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1389">
                  <a:solidFill>
                    <a:schemeClr val="dk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MongoDB</a:t>
              </a:r>
              <a:endParaRPr b="1" sz="138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pic>
        <p:nvPicPr>
          <p:cNvPr id="214" name="Google Shape;214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11150" y="1921700"/>
            <a:ext cx="1123474" cy="112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9"/>
          <p:cNvSpPr txBox="1"/>
          <p:nvPr/>
        </p:nvSpPr>
        <p:spPr>
          <a:xfrm>
            <a:off x="7550918" y="1880375"/>
            <a:ext cx="1011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70075" lIns="70075" spcFirstLastPara="1" rIns="70075" wrap="square" tIns="700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Deploy</a:t>
            </a:r>
            <a:endParaRPr sz="1533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6" name="Google Shape;216;p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720800" y="2700127"/>
            <a:ext cx="1299275" cy="48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496850" y="3342799"/>
            <a:ext cx="1195525" cy="23758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9"/>
          <p:cNvSpPr txBox="1"/>
          <p:nvPr/>
        </p:nvSpPr>
        <p:spPr>
          <a:xfrm>
            <a:off x="519975" y="495459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Tecnologías</a:t>
            </a:r>
            <a:endParaRPr b="1" sz="2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0"/>
          <p:cNvSpPr txBox="1"/>
          <p:nvPr>
            <p:ph idx="1" type="subTitle"/>
          </p:nvPr>
        </p:nvSpPr>
        <p:spPr>
          <a:xfrm>
            <a:off x="1977750" y="1584000"/>
            <a:ext cx="5188500" cy="19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s-419" sz="5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Pasemos a la acción</a:t>
            </a:r>
            <a:endParaRPr b="1" sz="5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675" y="170525"/>
            <a:ext cx="1672950" cy="167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850" y="2656577"/>
            <a:ext cx="1396748" cy="197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26600" y="193150"/>
            <a:ext cx="1672950" cy="167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91874" y="2640888"/>
            <a:ext cx="2093475" cy="200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00725" y="152400"/>
            <a:ext cx="1177000" cy="128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2150" y="3114675"/>
            <a:ext cx="3331100" cy="16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6825" y="592950"/>
            <a:ext cx="1168350" cy="213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1"/>
          <p:cNvSpPr txBox="1"/>
          <p:nvPr/>
        </p:nvSpPr>
        <p:spPr>
          <a:xfrm>
            <a:off x="519975" y="495459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Desafíos presentados</a:t>
            </a:r>
            <a:endParaRPr b="1" sz="2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6" name="Google Shape;236;p31"/>
          <p:cNvSpPr txBox="1"/>
          <p:nvPr/>
        </p:nvSpPr>
        <p:spPr>
          <a:xfrm>
            <a:off x="609475" y="980225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 Semibold"/>
              <a:buChar char="●"/>
            </a:pP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Cambios de arquitectura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 Semibold"/>
              <a:buChar char="●"/>
            </a:pP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Curva de aprendizaje y adaptación a Go 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 Semibold"/>
              <a:buChar char="●"/>
            </a:pP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Diseño UI/UX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 Semibold"/>
              <a:buChar char="●"/>
            </a:pP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Desarrollo frontend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 Semibold"/>
              <a:buChar char="●"/>
            </a:pP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Implementación de WebSockets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4"/>
          <p:cNvGrpSpPr/>
          <p:nvPr/>
        </p:nvGrpSpPr>
        <p:grpSpPr>
          <a:xfrm>
            <a:off x="299825" y="91350"/>
            <a:ext cx="8636637" cy="4799926"/>
            <a:chOff x="299825" y="91350"/>
            <a:chExt cx="8636637" cy="4799926"/>
          </a:xfrm>
        </p:grpSpPr>
        <p:pic>
          <p:nvPicPr>
            <p:cNvPr id="63" name="Google Shape;63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732625" y="1913600"/>
              <a:ext cx="2203837" cy="12396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4" name="Google Shape;64;p14"/>
            <p:cNvGrpSpPr/>
            <p:nvPr/>
          </p:nvGrpSpPr>
          <p:grpSpPr>
            <a:xfrm>
              <a:off x="299825" y="91350"/>
              <a:ext cx="8119550" cy="4799926"/>
              <a:chOff x="299825" y="91350"/>
              <a:chExt cx="8119550" cy="4799926"/>
            </a:xfrm>
          </p:grpSpPr>
          <p:pic>
            <p:nvPicPr>
              <p:cNvPr id="65" name="Google Shape;65;p1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642563" y="2050638"/>
                <a:ext cx="1042200" cy="1042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6" name="Google Shape;66;p14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59450" y="3377175"/>
                <a:ext cx="3069101" cy="151409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7" name="Google Shape;67;p14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5680350" y="3377175"/>
                <a:ext cx="2691725" cy="151410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8" name="Google Shape;68;p14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34861" t="0"/>
              <a:stretch/>
            </p:blipFill>
            <p:spPr>
              <a:xfrm>
                <a:off x="3074525" y="91350"/>
                <a:ext cx="3012300" cy="15983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9" name="Google Shape;69;p14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4118013" y="3760463"/>
                <a:ext cx="907975" cy="7475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0" name="Google Shape;70;p14"/>
              <p:cNvPicPr preferRelativeResize="0"/>
              <p:nvPr/>
            </p:nvPicPr>
            <p:blipFill>
              <a:blip r:embed="rId9">
                <a:alphaModFix/>
              </a:blip>
              <a:stretch>
                <a:fillRect/>
              </a:stretch>
            </p:blipFill>
            <p:spPr>
              <a:xfrm>
                <a:off x="6686800" y="91350"/>
                <a:ext cx="1732575" cy="15983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1" name="Google Shape;71;p14"/>
              <p:cNvPicPr preferRelativeResize="0"/>
              <p:nvPr/>
            </p:nvPicPr>
            <p:blipFill>
              <a:blip r:embed="rId10">
                <a:alphaModFix/>
              </a:blip>
              <a:stretch>
                <a:fillRect/>
              </a:stretch>
            </p:blipFill>
            <p:spPr>
              <a:xfrm>
                <a:off x="299825" y="293618"/>
                <a:ext cx="2282599" cy="13278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2" name="Google Shape;72;p14"/>
          <p:cNvSpPr txBox="1"/>
          <p:nvPr/>
        </p:nvSpPr>
        <p:spPr>
          <a:xfrm>
            <a:off x="2485650" y="1555800"/>
            <a:ext cx="41727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2020</a:t>
            </a:r>
            <a:endParaRPr b="1" sz="12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73" name="Google Shape;73;p14"/>
          <p:cNvGrpSpPr/>
          <p:nvPr/>
        </p:nvGrpSpPr>
        <p:grpSpPr>
          <a:xfrm>
            <a:off x="2011475" y="1880850"/>
            <a:ext cx="4678000" cy="1381808"/>
            <a:chOff x="2011475" y="1880850"/>
            <a:chExt cx="4678000" cy="1381808"/>
          </a:xfrm>
        </p:grpSpPr>
        <p:pic>
          <p:nvPicPr>
            <p:cNvPr id="74" name="Google Shape;74;p14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3739800" y="1880850"/>
              <a:ext cx="1376175" cy="13818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14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2011475" y="2055788"/>
              <a:ext cx="1027725" cy="10319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4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5661750" y="1989600"/>
              <a:ext cx="1027725" cy="10319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/>
        </p:nvSpPr>
        <p:spPr>
          <a:xfrm>
            <a:off x="650850" y="1037675"/>
            <a:ext cx="5753700" cy="39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🛡️ </a:t>
            </a: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Roles avanzados y paneles para administradores y moderadores 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🎧 </a:t>
            </a: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Chat de audio integrado dentro de los spaces 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🤖 </a:t>
            </a: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Validación automática de certificados de alumno regular para nuevas cuentas 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🧠 </a:t>
            </a: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Recomendaciones personalizadas para cada usuario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📱Mobile app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242" name="Google Shape;24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5700" y="670300"/>
            <a:ext cx="1863050" cy="167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2"/>
          <p:cNvSpPr txBox="1"/>
          <p:nvPr/>
        </p:nvSpPr>
        <p:spPr>
          <a:xfrm>
            <a:off x="519975" y="495459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Trabajo futuro</a:t>
            </a:r>
            <a:endParaRPr b="1" sz="2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44" name="Google Shape;24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4950" y="3229100"/>
            <a:ext cx="1382925" cy="124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 txBox="1"/>
          <p:nvPr>
            <p:ph idx="1" type="subTitle"/>
          </p:nvPr>
        </p:nvSpPr>
        <p:spPr>
          <a:xfrm>
            <a:off x="1977750" y="1659925"/>
            <a:ext cx="5188500" cy="19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s-419" sz="5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¿Preguntas?</a:t>
            </a:r>
            <a:endParaRPr b="1" sz="5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50" name="Google Shape;2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8050" y="388363"/>
            <a:ext cx="1672950" cy="167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3" title="pngwing.com(3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425" y="151225"/>
            <a:ext cx="1229322" cy="2147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54450" y="3997425"/>
            <a:ext cx="2142175" cy="114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/>
          <p:nvPr>
            <p:ph idx="1" type="subTitle"/>
          </p:nvPr>
        </p:nvSpPr>
        <p:spPr>
          <a:xfrm>
            <a:off x="379650" y="245300"/>
            <a:ext cx="5302500" cy="19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69"/>
              <a:buNone/>
            </a:pPr>
            <a:r>
              <a:rPr b="1" lang="es-419" sz="5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Muchas gracias a todas las personas que nos acompañaron en este camino e hicieron esto posible</a:t>
            </a:r>
            <a:endParaRPr b="1" sz="5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34"/>
          <p:cNvSpPr txBox="1"/>
          <p:nvPr>
            <p:ph idx="1" type="subTitle"/>
          </p:nvPr>
        </p:nvSpPr>
        <p:spPr>
          <a:xfrm>
            <a:off x="4521488" y="3983725"/>
            <a:ext cx="4437600" cy="14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s-419" sz="35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De: </a:t>
            </a:r>
            <a:r>
              <a:rPr b="1" lang="es-419" sz="35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Elías</a:t>
            </a:r>
            <a:r>
              <a:rPr b="1" lang="es-419" sz="35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 y Valen</a:t>
            </a:r>
            <a:endParaRPr b="1" sz="35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s-419" sz="22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02/12/2025</a:t>
            </a:r>
            <a:endParaRPr b="1" sz="22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59" name="Google Shape;25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5200" y="340000"/>
            <a:ext cx="1916550" cy="188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9275" y="1809487"/>
            <a:ext cx="2345450" cy="152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6950" y="2984900"/>
            <a:ext cx="2383801" cy="17860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4"/>
          <p:cNvSpPr txBox="1"/>
          <p:nvPr/>
        </p:nvSpPr>
        <p:spPr>
          <a:xfrm>
            <a:off x="416200" y="1992775"/>
            <a:ext cx="2345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rgbClr val="9F283B"/>
                </a:solidFill>
              </a:rPr>
              <a:t>(familia, amigos, profes)</a:t>
            </a:r>
            <a:endParaRPr sz="1100">
              <a:solidFill>
                <a:srgbClr val="9F283B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5" title="pngwing.com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925" y="1456638"/>
            <a:ext cx="1829476" cy="1829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1425" y="3414325"/>
            <a:ext cx="1387625" cy="13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>
            <p:ph idx="1" type="subTitle"/>
          </p:nvPr>
        </p:nvSpPr>
        <p:spPr>
          <a:xfrm>
            <a:off x="527550" y="379350"/>
            <a:ext cx="8088900" cy="9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s-419" sz="5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Todos </a:t>
            </a:r>
            <a:r>
              <a:rPr b="1" lang="es-419" sz="5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estabamos</a:t>
            </a:r>
            <a:r>
              <a:rPr b="1" lang="es-419" sz="5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 aislados</a:t>
            </a:r>
            <a:endParaRPr b="1" sz="5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9425" y="1648800"/>
            <a:ext cx="1445149" cy="14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70076" y="3087050"/>
            <a:ext cx="1714899" cy="171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59049" y="1502550"/>
            <a:ext cx="1911775" cy="191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061" y="1931891"/>
            <a:ext cx="1679365" cy="167936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>
            <p:ph idx="1" type="subTitle"/>
          </p:nvPr>
        </p:nvSpPr>
        <p:spPr>
          <a:xfrm>
            <a:off x="657475" y="627225"/>
            <a:ext cx="77292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Conseguir información y consejos sobre las cursadas en la </a:t>
            </a:r>
            <a:r>
              <a:rPr lang="es-419" sz="14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UNQ </a:t>
            </a:r>
            <a:r>
              <a:rPr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era casi </a:t>
            </a:r>
            <a:r>
              <a:rPr lang="es-419" sz="14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imposible</a:t>
            </a:r>
            <a:r>
              <a:rPr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. Tampoco había un espacio para compartir intereses más allá del estudio. </a:t>
            </a:r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Faltaba (o se perdió) una </a:t>
            </a:r>
            <a:r>
              <a:rPr b="1"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comunidad de programación informática </a:t>
            </a:r>
            <a:r>
              <a:rPr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(a partir de ahora, </a:t>
            </a:r>
            <a:r>
              <a:rPr i="1"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CPI</a:t>
            </a:r>
            <a:r>
              <a:rPr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14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93" name="Google Shape;93;p16"/>
          <p:cNvPicPr preferRelativeResize="0"/>
          <p:nvPr/>
        </p:nvPicPr>
        <p:blipFill rotWithShape="1">
          <a:blip r:embed="rId4">
            <a:alphaModFix/>
          </a:blip>
          <a:srcRect b="0" l="-2200" r="2199" t="0"/>
          <a:stretch/>
        </p:blipFill>
        <p:spPr>
          <a:xfrm>
            <a:off x="691375" y="1836971"/>
            <a:ext cx="1922778" cy="1885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98350" y="2038675"/>
            <a:ext cx="1428100" cy="142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5952" y="1799273"/>
            <a:ext cx="1922800" cy="192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31950" y="3167100"/>
            <a:ext cx="1645750" cy="165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 rotWithShape="1">
          <a:blip r:embed="rId4">
            <a:alphaModFix/>
          </a:blip>
          <a:srcRect b="0" l="-2200" r="2199" t="0"/>
          <a:stretch/>
        </p:blipFill>
        <p:spPr>
          <a:xfrm>
            <a:off x="1685025" y="3113049"/>
            <a:ext cx="1811850" cy="177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401356">
            <a:off x="5951600" y="2156869"/>
            <a:ext cx="2182676" cy="2623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idx="1" type="subTitle"/>
          </p:nvPr>
        </p:nvSpPr>
        <p:spPr>
          <a:xfrm>
            <a:off x="1977750" y="1584000"/>
            <a:ext cx="5188500" cy="19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s-419" sz="5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Todo </a:t>
            </a:r>
            <a:r>
              <a:rPr b="1" lang="es-419" sz="5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empezó</a:t>
            </a:r>
            <a:r>
              <a:rPr b="1" lang="es-419" sz="5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 a cambiar… </a:t>
            </a:r>
            <a:endParaRPr b="1" sz="5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650" y="1886625"/>
            <a:ext cx="3434250" cy="257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 rotWithShape="1">
          <a:blip r:embed="rId4">
            <a:alphaModFix/>
          </a:blip>
          <a:srcRect b="0" l="7808" r="0" t="0"/>
          <a:stretch/>
        </p:blipFill>
        <p:spPr>
          <a:xfrm>
            <a:off x="1308250" y="1054425"/>
            <a:ext cx="3808925" cy="192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9862" y="1524497"/>
            <a:ext cx="2378100" cy="237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07175" y="390422"/>
            <a:ext cx="2038950" cy="20023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>
            <p:ph idx="1" type="subTitle"/>
          </p:nvPr>
        </p:nvSpPr>
        <p:spPr>
          <a:xfrm>
            <a:off x="577125" y="172225"/>
            <a:ext cx="46491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Por una idea surgida en Estrategias de Persistencia (</a:t>
            </a:r>
            <a:r>
              <a:rPr lang="es-419" sz="1400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EPERS) </a:t>
            </a:r>
            <a:r>
              <a:rPr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se empezó a formar una </a:t>
            </a:r>
            <a:r>
              <a:rPr b="1"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comunidad</a:t>
            </a:r>
            <a:r>
              <a:rPr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para compartir conocimientos y gustos fuera de la facultad.</a:t>
            </a:r>
            <a:endParaRPr sz="14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13" name="Google Shape;113;p18"/>
          <p:cNvSpPr txBox="1"/>
          <p:nvPr>
            <p:ph idx="1" type="subTitle"/>
          </p:nvPr>
        </p:nvSpPr>
        <p:spPr>
          <a:xfrm>
            <a:off x="4054050" y="4015775"/>
            <a:ext cx="46149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Pero hay una </a:t>
            </a:r>
            <a:r>
              <a:rPr lang="es-419" sz="14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limitación</a:t>
            </a:r>
            <a:r>
              <a:rPr lang="es-419"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y es que solo los alumnos avanzados en la carrera y quienes hayan aprobado esta materia pueden formar parte de la misma.</a:t>
            </a:r>
            <a:endParaRPr sz="14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/>
        </p:nvSpPr>
        <p:spPr>
          <a:xfrm>
            <a:off x="519975" y="495459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Situación actual</a:t>
            </a:r>
            <a:endParaRPr b="1" sz="2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/>
        </p:nvSpPr>
        <p:spPr>
          <a:xfrm>
            <a:off x="519975" y="941300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- Ingresantes de la carrera aislados del resto de los estudiantes, sin un espacio donde compartir preocupaciones o preguntas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478" y="2024350"/>
            <a:ext cx="6884449" cy="291167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/>
        </p:nvSpPr>
        <p:spPr>
          <a:xfrm>
            <a:off x="519975" y="495459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Situación actual</a:t>
            </a:r>
            <a:endParaRPr b="1" sz="2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/>
        </p:nvSpPr>
        <p:spPr>
          <a:xfrm>
            <a:off x="519975" y="941300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- Ingresantes de la carrera aislados del resto de los estudiantes, sin un espacio donde compartir preocupaciones o preguntas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519975" y="1611100"/>
            <a:ext cx="78942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- Estudiantes avanzados con ganas de compartir sus proyectos, logros y experiencias con el resto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300" y="3300850"/>
            <a:ext cx="3345475" cy="151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67023">
            <a:off x="2712353" y="2670559"/>
            <a:ext cx="1059543" cy="103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65795">
            <a:off x="4569018" y="2455419"/>
            <a:ext cx="1142072" cy="92883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/>
          <p:nvPr/>
        </p:nvSpPr>
        <p:spPr>
          <a:xfrm>
            <a:off x="519975" y="495459"/>
            <a:ext cx="73845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rgbClr val="9F283B"/>
                </a:solidFill>
                <a:latin typeface="Proxima Nova"/>
                <a:ea typeface="Proxima Nova"/>
                <a:cs typeface="Proxima Nova"/>
                <a:sym typeface="Proxima Nova"/>
              </a:rPr>
              <a:t>Situación actual</a:t>
            </a:r>
            <a:endParaRPr b="1" sz="2000">
              <a:solidFill>
                <a:srgbClr val="9F283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6" name="Google Shape;136;p21"/>
          <p:cNvPicPr preferRelativeResize="0"/>
          <p:nvPr/>
        </p:nvPicPr>
        <p:blipFill rotWithShape="1">
          <a:blip r:embed="rId6">
            <a:alphaModFix/>
          </a:blip>
          <a:srcRect b="28607" l="22120" r="19621" t="0"/>
          <a:stretch/>
        </p:blipFill>
        <p:spPr>
          <a:xfrm rot="-350068">
            <a:off x="3633856" y="2444656"/>
            <a:ext cx="654614" cy="507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